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Barlow" panose="000005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92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60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3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9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0.pn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3104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TuneScope: Big Data Analytics on Spotify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72928"/>
            <a:ext cx="7415927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Analyzing music patterns, sentiments, and popularity using Databricks and PySpark — a practical pipeline and dashboard for media &amp; entertainment analytics.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350437" y="5282565"/>
            <a:ext cx="741592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By: Boddapati Kanchana (Roll No: 24MBMB02)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26024"/>
            <a:ext cx="907232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 4 — Artist Performance &amp; Diversity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667000"/>
            <a:ext cx="682525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measure artist performance by average popularity, lyrical diversity, and collaboration frequency. Correlational analysis highlights patterns supporting discovery strategies.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74319"/>
            <a:ext cx="68252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Top performers identified: Don Toliver, Kina, JACKBOYS, Roddy Ricch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950738"/>
            <a:ext cx="68252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Finding: Popularity often correlates with emotional variety and cross-artist collaborations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827157"/>
            <a:ext cx="68252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Action: Leverage collaboration networks for recommendation boosts and A&amp;R scouting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33" y="2722483"/>
            <a:ext cx="5352217" cy="27657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38513"/>
            <a:ext cx="66564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 5: Song Clustering for Enhanced Discovery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314099" y="24612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Danceability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952274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Rhythmic stability and tempo.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27516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0106" y="3352205"/>
            <a:ext cx="347186" cy="3471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3101" y="24612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Energy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573101" y="2952274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Intensity and activity level.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299" y="227516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22989" y="3352205"/>
            <a:ext cx="347186" cy="3471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66853" y="40899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Valence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0066853" y="4580930"/>
            <a:ext cx="369951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Musical positivity (happy vs. sad).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299" y="227516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04371" y="4359354"/>
            <a:ext cx="347186" cy="34718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73101" y="571869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Acousticness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9573101" y="6209705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Presence of acoustic elements.</a:t>
            </a:r>
            <a:endParaRPr lang="en-US" sz="1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299" y="227516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2989" y="5366385"/>
            <a:ext cx="347186" cy="347186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314099" y="571869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Tempo</a:t>
            </a:r>
            <a:endParaRPr lang="en-US" sz="2150" dirty="0"/>
          </a:p>
        </p:txBody>
      </p:sp>
      <p:sp>
        <p:nvSpPr>
          <p:cNvPr id="20" name="Text 10"/>
          <p:cNvSpPr/>
          <p:nvPr/>
        </p:nvSpPr>
        <p:spPr>
          <a:xfrm>
            <a:off x="864037" y="6209705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Speed of the track (BPM).</a:t>
            </a:r>
            <a:endParaRPr lang="en-US" sz="19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57299" y="2275165"/>
            <a:ext cx="4515803" cy="4515803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60106" y="5366385"/>
            <a:ext cx="347186" cy="347186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820347" y="40899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Sentiment</a:t>
            </a:r>
            <a:endParaRPr lang="en-US" sz="2150" dirty="0"/>
          </a:p>
        </p:txBody>
      </p:sp>
      <p:sp>
        <p:nvSpPr>
          <p:cNvPr id="24" name="Text 12"/>
          <p:cNvSpPr/>
          <p:nvPr/>
        </p:nvSpPr>
        <p:spPr>
          <a:xfrm>
            <a:off x="864037" y="4580930"/>
            <a:ext cx="369951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Emotional tone of lyrics/title.</a:t>
            </a:r>
            <a:endParaRPr lang="en-US" sz="190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57299" y="2275165"/>
            <a:ext cx="4515803" cy="4515803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78723" y="4359354"/>
            <a:ext cx="347186" cy="3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6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11571"/>
            <a:ext cx="611707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TuneScope The Integrated Analytics Dashboard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864037" y="1906191"/>
            <a:ext cx="6327696" cy="2244209"/>
          </a:xfrm>
          <a:prstGeom prst="roundRect">
            <a:avLst>
              <a:gd name="adj" fmla="val 6519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64037" y="1875711"/>
            <a:ext cx="6327696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57600" y="1535906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9771" y="1758077"/>
            <a:ext cx="296228" cy="2962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1333" y="2523411"/>
            <a:ext cx="4549735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 Name: </a:t>
            </a:r>
            <a:r>
              <a:rPr lang="en-US" sz="25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TuneScope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141333" y="3083004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unified platform for data-driven music intelligence, designed for product managers and data scientists.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8549" y="1906191"/>
            <a:ext cx="6327815" cy="2244209"/>
          </a:xfrm>
          <a:prstGeom prst="roundRect">
            <a:avLst>
              <a:gd name="adj" fmla="val 6519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438549" y="1875711"/>
            <a:ext cx="6327815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10232112" y="1535906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4283" y="1758077"/>
            <a:ext cx="296228" cy="29622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15845" y="2523411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Integrated Insights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7715845" y="3083004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Seamlessly integrates outputs from all five analytical use cases into a coherent visual story.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864037" y="4767501"/>
            <a:ext cx="6327696" cy="2639258"/>
          </a:xfrm>
          <a:prstGeom prst="roundRect">
            <a:avLst>
              <a:gd name="adj" fmla="val 5543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864037" y="4737021"/>
            <a:ext cx="6327696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3657600" y="4397216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9771" y="4619387"/>
            <a:ext cx="296228" cy="29622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141333" y="5384721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Visuals</a:t>
            </a:r>
            <a:endParaRPr lang="en-US" sz="2550" dirty="0"/>
          </a:p>
        </p:txBody>
      </p:sp>
      <p:sp>
        <p:nvSpPr>
          <p:cNvPr id="20" name="Text 15"/>
          <p:cNvSpPr/>
          <p:nvPr/>
        </p:nvSpPr>
        <p:spPr>
          <a:xfrm>
            <a:off x="1141333" y="5944314"/>
            <a:ext cx="57731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 a range of visualisations including Bar Charts, Pie Charts, and Scatter Plots for deep data exploration.</a:t>
            </a:r>
            <a:endParaRPr lang="en-US" sz="1900" dirty="0"/>
          </a:p>
        </p:txBody>
      </p:sp>
      <p:sp>
        <p:nvSpPr>
          <p:cNvPr id="21" name="Shape 16"/>
          <p:cNvSpPr/>
          <p:nvPr/>
        </p:nvSpPr>
        <p:spPr>
          <a:xfrm>
            <a:off x="7438549" y="4767501"/>
            <a:ext cx="6327815" cy="2639258"/>
          </a:xfrm>
          <a:prstGeom prst="roundRect">
            <a:avLst>
              <a:gd name="adj" fmla="val 5543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7438549" y="4737021"/>
            <a:ext cx="6327815" cy="121920"/>
          </a:xfrm>
          <a:prstGeom prst="roundRect">
            <a:avLst>
              <a:gd name="adj" fmla="val 303750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10232112" y="4397216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4283" y="4619387"/>
            <a:ext cx="296228" cy="29622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715845" y="5384721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Enables Exploration</a:t>
            </a:r>
            <a:endParaRPr lang="en-US" sz="2550" dirty="0"/>
          </a:p>
        </p:txBody>
      </p:sp>
      <p:sp>
        <p:nvSpPr>
          <p:cNvPr id="26" name="Text 20"/>
          <p:cNvSpPr/>
          <p:nvPr/>
        </p:nvSpPr>
        <p:spPr>
          <a:xfrm>
            <a:off x="7715845" y="5944314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Allows users to interactively filter, segment, and drill down into music consumption patterns and trends.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23176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299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864037" y="2166580"/>
            <a:ext cx="4136231" cy="4060388"/>
          </a:xfrm>
          <a:prstGeom prst="roundRect">
            <a:avLst>
              <a:gd name="adj" fmla="val 912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141333" y="244387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4930" y="2647474"/>
            <a:ext cx="333256" cy="333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1333" y="3431262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Strategic Integration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41333" y="3974425"/>
            <a:ext cx="358163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TuneScope successfully integrates Big Data processing, Machine Learning models, and Natural Language Processing (NLP) techniques.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2166580"/>
            <a:ext cx="4136231" cy="4060388"/>
          </a:xfrm>
          <a:prstGeom prst="roundRect">
            <a:avLst>
              <a:gd name="adj" fmla="val 912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524381" y="244387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7978" y="2647474"/>
            <a:ext cx="333256" cy="3332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24381" y="3431262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Actionable Insights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5524381" y="3974425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analysis of Spotify data revealed crucial insights across popularity, emotional sentiment, and genre trend identification.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166580"/>
            <a:ext cx="4136231" cy="4060388"/>
          </a:xfrm>
          <a:prstGeom prst="roundRect">
            <a:avLst>
              <a:gd name="adj" fmla="val 912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907429" y="244387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11026" y="2647474"/>
            <a:ext cx="333256" cy="3332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07429" y="3431262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Decision-Making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907429" y="3974425"/>
            <a:ext cx="358163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demonstrated how robust analytics significantly enhances decision-making in the media and entertainment industry.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864037" y="65046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190633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40797"/>
            <a:ext cx="4838462" cy="311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Acknowledged Limitations and Scope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864037" y="1932146"/>
            <a:ext cx="6327696" cy="2477572"/>
          </a:xfrm>
          <a:prstGeom prst="roundRect">
            <a:avLst>
              <a:gd name="adj" fmla="val 14947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94517" y="1962626"/>
            <a:ext cx="6266736" cy="246817"/>
          </a:xfrm>
          <a:prstGeom prst="roundRect">
            <a:avLst>
              <a:gd name="adj" fmla="val 135224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41333" y="2456259"/>
            <a:ext cx="27933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Resource Constraints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41333" y="2947273"/>
            <a:ext cx="57731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Development was limited by the computational resources available within the Databricks Community Edition (CE) environment.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1561862"/>
            <a:ext cx="6327815" cy="2847856"/>
          </a:xfrm>
          <a:prstGeom prst="roundRect">
            <a:avLst>
              <a:gd name="adj" fmla="val 1300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469029" y="1592342"/>
            <a:ext cx="6266855" cy="246817"/>
          </a:xfrm>
          <a:prstGeom prst="roundRect">
            <a:avLst>
              <a:gd name="adj" fmla="val 135224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715845" y="208597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Size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715845" y="2576989"/>
            <a:ext cx="57732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analysis was restricted to a dataset size of 10,000 songs, impacting the generalisability of some trend analyses.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5026819"/>
            <a:ext cx="6327696" cy="2477572"/>
          </a:xfrm>
          <a:prstGeom prst="roundRect">
            <a:avLst>
              <a:gd name="adj" fmla="val 14947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894517" y="5057299"/>
            <a:ext cx="6266736" cy="246817"/>
          </a:xfrm>
          <a:prstGeom prst="roundRect">
            <a:avLst>
              <a:gd name="adj" fmla="val 135224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141333" y="55509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NLP Technique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141333" y="6041946"/>
            <a:ext cx="57731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Sentiment analysis relied on lexicon-based NLP (TextBlob), which lacks the nuance of more advanced, context-aware models.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4656534"/>
            <a:ext cx="6327815" cy="2847856"/>
          </a:xfrm>
          <a:prstGeom prst="roundRect">
            <a:avLst>
              <a:gd name="adj" fmla="val 1300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469029" y="4687014"/>
            <a:ext cx="6266855" cy="246817"/>
          </a:xfrm>
          <a:prstGeom prst="roundRect">
            <a:avLst>
              <a:gd name="adj" fmla="val 135224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715845" y="51806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 Stack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15845" y="5671661"/>
            <a:ext cx="57732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current implementation does not include integration with real-time data streaming or sophisticated deep learning architectures.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31087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- Spotify Wrapped 2023 - YouTube">
            <a:extLst>
              <a:ext uri="{FF2B5EF4-FFF2-40B4-BE49-F238E27FC236}">
                <a16:creationId xmlns:a16="http://schemas.microsoft.com/office/drawing/2014/main" id="{820A0D08-2063-EFA6-4750-1DB40984F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66" y="1349297"/>
            <a:ext cx="9092489" cy="51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95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77979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Executive Summary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118955"/>
            <a:ext cx="750046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demonstrates scalable music analytics by combining audio metadata with lyrical text. We process Spotify song features and lyrics at scale using Databricks to generate actionable insights for product, A&amp;R, and content teams.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21323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Datasets: Spotify songs metadata (~10K) + lyrics corpus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02693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Tech: Databricks (PySpark, MLlib), TextBlob, scikit-learn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84063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Deliverable: TuneScope — interactive analytics dashboard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01283"/>
            <a:ext cx="75004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insight: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Big Data + ML + NLP =&gt; scalable, data-driven recommendations for song discovery and artist strategy.</a:t>
            </a:r>
            <a:endParaRPr lang="en-US" sz="1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174438"/>
            <a:ext cx="4799528" cy="4799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92329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Objectives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037" y="2441972"/>
            <a:ext cx="246817" cy="2468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64037" y="2800231"/>
            <a:ext cx="6327696" cy="3048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64037" y="29845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Scalable pipeline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3475553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Bronze→Silver→Gold layers in Databricks for reliable ingestion and lineage.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8549" y="2441972"/>
            <a:ext cx="246817" cy="24681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438549" y="2800231"/>
            <a:ext cx="6327815" cy="30480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7438549" y="29845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integration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438549" y="3475553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Combine audio features (danceability, energy, valence) with derived lyric features for richer modelling.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037" y="4728448"/>
            <a:ext cx="246817" cy="246817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64037" y="5086707"/>
            <a:ext cx="6327696" cy="30480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864037" y="52710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Popularity modelling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864037" y="5762030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 and evaluate regression models to predict song popularity at scale.</a:t>
            </a:r>
            <a:endParaRPr lang="en-US" sz="19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8549" y="4728448"/>
            <a:ext cx="246817" cy="246817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38549" y="5086707"/>
            <a:ext cx="6327815" cy="30480"/>
          </a:xfrm>
          <a:prstGeom prst="rect">
            <a:avLst/>
          </a:prstGeom>
          <a:solidFill>
            <a:srgbClr val="0912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1"/>
          <p:cNvSpPr/>
          <p:nvPr/>
        </p:nvSpPr>
        <p:spPr>
          <a:xfrm>
            <a:off x="7438549" y="5271016"/>
            <a:ext cx="285654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dashboard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7438549" y="5762030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Expose insights via TuneScope for analysts and product teams.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7552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Overview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3483173"/>
            <a:ext cx="28458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Spotify Songs Dataset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07289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~10,000 tracks with standardized audio features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5426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fields: danceability, energy, valence, tempo, popularity, instrumentalness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43067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for feature engineering and model inputs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4831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Lyrics Dataset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07289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Raw lyric text linked to tracks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55426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Processed for sentiment, emotion scores and lexical richness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43067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to derive lyrical features and sentiment labels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77114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Architecture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5959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Structured Bronze → Silver → Gold data pipeline, designed for reproducibility, versioning and downstream ML.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638907"/>
            <a:ext cx="4136231" cy="2913578"/>
          </a:xfrm>
          <a:prstGeom prst="roundRect">
            <a:avLst>
              <a:gd name="adj" fmla="val 5021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64037" y="360842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2561868" y="3268623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4038" y="3490793"/>
            <a:ext cx="296228" cy="29622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41333" y="4256127"/>
            <a:ext cx="331386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 Bronze — Raw ingestion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41333" y="4747141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Ingest raw Spotify metadata and lyrics; timestamped Delta files for audit.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5247084" y="3638907"/>
            <a:ext cx="4136231" cy="2913578"/>
          </a:xfrm>
          <a:prstGeom prst="roundRect">
            <a:avLst>
              <a:gd name="adj" fmla="val 5021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247084" y="360842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6944916" y="3268623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7086" y="3490793"/>
            <a:ext cx="296228" cy="29622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524381" y="4256127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 Silver — Cleaning &amp; integration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5524381" y="5090041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Schema harmonisation, deduplication, basic NLP tokenisation, and join keys.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9630132" y="3638907"/>
            <a:ext cx="4136231" cy="2913578"/>
          </a:xfrm>
          <a:prstGeom prst="roundRect">
            <a:avLst>
              <a:gd name="adj" fmla="val 5021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9630132" y="360842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11327963" y="3268623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50134" y="3490793"/>
            <a:ext cx="296228" cy="29622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07429" y="4256127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3. Gold — Feature engineering &amp; modelling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9907429" y="5090041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Aggregate features, compute sentiment/emotion, train models and persist artifacts.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1415" y="661154"/>
            <a:ext cx="4274344" cy="534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Tools &amp; Technologies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841415" y="1772364"/>
            <a:ext cx="6180534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Databricks (PySpark notebooks, Delta Tables)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41415" y="2240994"/>
            <a:ext cx="6180534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PySpark MLlib — distributed regression pipelines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41415" y="2709624"/>
            <a:ext cx="6180534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TextBlob — rapid sentiment extraction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41415" y="3178254"/>
            <a:ext cx="6180534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scikit-learn — clustering (MiniBatch KMeans) for profiling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6071" y="1772364"/>
            <a:ext cx="6180534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Delta for storage, versioning &amp; ACID transactions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6071" y="2240994"/>
            <a:ext cx="6180534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Dashboards via Databricks display() and embedded visuals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6071" y="3094196"/>
            <a:ext cx="6180534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CI: notebook parameterisation + model registry</a:t>
            </a:r>
            <a:endParaRPr lang="en-US" sz="18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542" y="4456152"/>
            <a:ext cx="4219456" cy="2885123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283" y="4456152"/>
            <a:ext cx="4219456" cy="2885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62858"/>
            <a:ext cx="8224837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 1 — Song Popularity Prediction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00513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Objective: Predict track popularity using audio-derived features and lyrical signals. Model trained and evaluated at scale on Databricks.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473887"/>
            <a:ext cx="359592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0.73</a:t>
            </a:r>
            <a:endParaRPr lang="en-US" sz="6400" dirty="0"/>
          </a:p>
        </p:txBody>
      </p:sp>
      <p:sp>
        <p:nvSpPr>
          <p:cNvPr id="5" name="Text 3"/>
          <p:cNvSpPr/>
          <p:nvPr/>
        </p:nvSpPr>
        <p:spPr>
          <a:xfrm>
            <a:off x="1290399" y="45970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R² score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5186720"/>
            <a:ext cx="359592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explains 73% of variance — robust baseline for product experiments.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768572" y="3473887"/>
            <a:ext cx="359592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</a:t>
            </a:r>
            <a:endParaRPr lang="en-US" sz="6400" dirty="0"/>
          </a:p>
        </p:txBody>
      </p:sp>
      <p:sp>
        <p:nvSpPr>
          <p:cNvPr id="8" name="Text 6"/>
          <p:cNvSpPr/>
          <p:nvPr/>
        </p:nvSpPr>
        <p:spPr>
          <a:xfrm>
            <a:off x="5194935" y="45970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drivers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4768572" y="5186720"/>
            <a:ext cx="359592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Danceability &amp; valence (positive). Instrumentalness (negative).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649522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3350538"/>
            <a:ext cx="4681657" cy="23893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77478"/>
            <a:ext cx="8541068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 2 — Sentiment Analysis of Lyrics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18197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Approach: Use TextBlob for polarity classification, then aggregate per track and per artist for trend analysis.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770108"/>
            <a:ext cx="6150054" cy="2856547"/>
          </a:xfrm>
          <a:prstGeom prst="roundRect">
            <a:avLst>
              <a:gd name="adj" fmla="val 1296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79277" y="2785348"/>
            <a:ext cx="6119574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26093" y="2941082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Sentiment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189690" y="2941082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Share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79277" y="3491865"/>
            <a:ext cx="6119574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126093" y="3647599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Neutral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4189690" y="3647599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47.1%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79277" y="4198382"/>
            <a:ext cx="6119574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126093" y="4354116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Positive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4189690" y="4354116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40.7%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79277" y="4904899"/>
            <a:ext cx="6119574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126093" y="5060633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Negative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4189690" y="5060633"/>
            <a:ext cx="2562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12.2%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864037" y="590430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Insight: Positive and neutral sentiments dominate popular tracks — useful for curation and recommendation tuning.</a:t>
            </a:r>
            <a:endParaRPr lang="en-US" sz="19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770108"/>
            <a:ext cx="4474369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94015"/>
            <a:ext cx="8475821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 3 — Genre-Based Song Profiling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173628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profile genres by aggregating mean audio features and clustering tracks to reveal listening-context behaviour.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08992"/>
            <a:ext cx="4095036" cy="25309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518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EDM / Rock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5677733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average energy and tempo — peaks during workouts and parties.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682" y="2408992"/>
            <a:ext cx="4095036" cy="25309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67682" y="518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Pop / Rap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267682" y="5677733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Moderate energy, high valence — broadly appealing across playlists.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2408992"/>
            <a:ext cx="4095036" cy="253091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1328" y="518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R&amp;B / Acoustic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671328" y="5677733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Lower energy, intimate dynamics — fits focused and relaxation contexts.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864037" y="674548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Insight: Energy and valence align strongly with listening context—informing playlist assembly and targeted recommendations.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957</Words>
  <Application>Microsoft Office PowerPoint</Application>
  <PresentationFormat>Custom</PresentationFormat>
  <Paragraphs>128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Barlow</vt:lpstr>
      <vt:lpstr>Spline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BODDAPATI KANCHANA</dc:creator>
  <cp:lastModifiedBy>Kanchana Boddapati</cp:lastModifiedBy>
  <cp:revision>3</cp:revision>
  <dcterms:created xsi:type="dcterms:W3CDTF">2025-11-10T09:33:52Z</dcterms:created>
  <dcterms:modified xsi:type="dcterms:W3CDTF">2025-11-10T10:51:28Z</dcterms:modified>
</cp:coreProperties>
</file>